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sldIdLst>
    <p:sldId id="256" r:id="rId2"/>
    <p:sldId id="257" r:id="rId3"/>
    <p:sldId id="258" r:id="rId4"/>
    <p:sldId id="259" r:id="rId5"/>
    <p:sldId id="260" r:id="rId6"/>
    <p:sldId id="261" r:id="rId7"/>
    <p:sldId id="265" r:id="rId8"/>
    <p:sldId id="262"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0" d="100"/>
          <a:sy n="50" d="100"/>
        </p:scale>
        <p:origin x="-1956" y="-48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93D22F-6693-42CE-AD41-63C3B3F328ED}" type="datetimeFigureOut">
              <a:rPr lang="en-US" smtClean="0"/>
              <a:pPr/>
              <a:t>2/7/2021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796B80-2653-4E55-AC0C-480A399DF9D7}" type="slidenum">
              <a:rPr lang="en-US" smtClean="0"/>
              <a:pPr/>
              <a:t>‹#›</a:t>
            </a:fld>
            <a:endParaRPr lang="en-US"/>
          </a:p>
        </p:txBody>
      </p:sp>
    </p:spTree>
    <p:extLst>
      <p:ext uri="{BB962C8B-B14F-4D97-AF65-F5344CB8AC3E}">
        <p14:creationId xmlns:p14="http://schemas.microsoft.com/office/powerpoint/2010/main" xmlns="" val="1281395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general overview shows the key concepts of gonorrhea. Gonorrhea is a condition caused by sexually transmitted bacterium. It can affect both male and females. This condition can also affect children, especially if the mother has it. This can occur during childbirth. However, for adults, gonorrhea can be contracted through </a:t>
            </a:r>
            <a:r>
              <a:rPr lang="en-US" baseline="0" dirty="0" err="1" smtClean="0"/>
              <a:t>viginal</a:t>
            </a:r>
            <a:r>
              <a:rPr lang="en-US" baseline="0" dirty="0" smtClean="0"/>
              <a:t>, oral, and anal sex. Therefore, the main way to protect oneself or prevent it is through abstinence or protected sex. </a:t>
            </a:r>
            <a:endParaRPr lang="en-US" dirty="0"/>
          </a:p>
        </p:txBody>
      </p:sp>
      <p:sp>
        <p:nvSpPr>
          <p:cNvPr id="4" name="Slide Number Placeholder 3"/>
          <p:cNvSpPr>
            <a:spLocks noGrp="1"/>
          </p:cNvSpPr>
          <p:nvPr>
            <p:ph type="sldNum" sz="quarter" idx="10"/>
          </p:nvPr>
        </p:nvSpPr>
        <p:spPr/>
        <p:txBody>
          <a:bodyPr/>
          <a:lstStyle/>
          <a:p>
            <a:fld id="{8C796B80-2653-4E55-AC0C-480A399DF9D7}" type="slidenum">
              <a:rPr lang="en-US" smtClean="0"/>
              <a:pPr/>
              <a:t>2</a:t>
            </a:fld>
            <a:endParaRPr lang="en-US"/>
          </a:p>
        </p:txBody>
      </p:sp>
    </p:spTree>
    <p:extLst>
      <p:ext uri="{BB962C8B-B14F-4D97-AF65-F5344CB8AC3E}">
        <p14:creationId xmlns:p14="http://schemas.microsoft.com/office/powerpoint/2010/main" xmlns="" val="4180943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most cases, gonorrhea does not show any symptoms, especially during the early stages. This may push the condition to severe stage where, by the time one realizes and notices the symptoms, it has already affected some parts of the body. However, the main clinical manifestation is notable on the genital tract. </a:t>
            </a:r>
            <a:endParaRPr lang="en-US" dirty="0"/>
          </a:p>
        </p:txBody>
      </p:sp>
      <p:sp>
        <p:nvSpPr>
          <p:cNvPr id="4" name="Slide Number Placeholder 3"/>
          <p:cNvSpPr>
            <a:spLocks noGrp="1"/>
          </p:cNvSpPr>
          <p:nvPr>
            <p:ph type="sldNum" sz="quarter" idx="10"/>
          </p:nvPr>
        </p:nvSpPr>
        <p:spPr/>
        <p:txBody>
          <a:bodyPr/>
          <a:lstStyle/>
          <a:p>
            <a:fld id="{8C796B80-2653-4E55-AC0C-480A399DF9D7}" type="slidenum">
              <a:rPr lang="en-US" smtClean="0"/>
              <a:pPr/>
              <a:t>3</a:t>
            </a:fld>
            <a:endParaRPr lang="en-US"/>
          </a:p>
        </p:txBody>
      </p:sp>
    </p:spTree>
    <p:extLst>
      <p:ext uri="{BB962C8B-B14F-4D97-AF65-F5344CB8AC3E}">
        <p14:creationId xmlns:p14="http://schemas.microsoft.com/office/powerpoint/2010/main" xmlns="" val="3658110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Among male patients, the clinical manifestation</a:t>
            </a:r>
            <a:r>
              <a:rPr lang="en-US" baseline="0" dirty="0" smtClean="0"/>
              <a:t> of gonorrhea can range from dysuria to </a:t>
            </a:r>
            <a:r>
              <a:rPr lang="en-US" baseline="0" dirty="0" err="1" smtClean="0"/>
              <a:t>mucopurulent</a:t>
            </a:r>
            <a:r>
              <a:rPr lang="en-US" baseline="0" dirty="0" smtClean="0"/>
              <a:t> or </a:t>
            </a:r>
            <a:r>
              <a:rPr lang="en-US" baseline="0" dirty="0" err="1" smtClean="0"/>
              <a:t>urethal</a:t>
            </a:r>
            <a:r>
              <a:rPr lang="en-US" baseline="0" dirty="0" smtClean="0"/>
              <a:t> discharge. However, there are other symptoms that can be noted to clinically help in diagnosing gonorrhea in male patients. These signs include feeling pain during urination, pain or swelling of one of the testicles, pain as one poops, and itching around the anus. All these manifestations emerge when the infection has started spreading in the body. </a:t>
            </a:r>
            <a:endParaRPr lang="en-US" dirty="0"/>
          </a:p>
        </p:txBody>
      </p:sp>
      <p:sp>
        <p:nvSpPr>
          <p:cNvPr id="4" name="Slide Number Placeholder 3"/>
          <p:cNvSpPr>
            <a:spLocks noGrp="1"/>
          </p:cNvSpPr>
          <p:nvPr>
            <p:ph type="sldNum" sz="quarter" idx="10"/>
          </p:nvPr>
        </p:nvSpPr>
        <p:spPr/>
        <p:txBody>
          <a:bodyPr/>
          <a:lstStyle/>
          <a:p>
            <a:fld id="{8C796B80-2653-4E55-AC0C-480A399DF9D7}" type="slidenum">
              <a:rPr lang="en-US" smtClean="0"/>
              <a:pPr/>
              <a:t>4</a:t>
            </a:fld>
            <a:endParaRPr lang="en-US"/>
          </a:p>
        </p:txBody>
      </p:sp>
    </p:spTree>
    <p:extLst>
      <p:ext uri="{BB962C8B-B14F-4D97-AF65-F5344CB8AC3E}">
        <p14:creationId xmlns:p14="http://schemas.microsoft.com/office/powerpoint/2010/main" xmlns="" val="2336766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Clinical</a:t>
            </a:r>
            <a:r>
              <a:rPr lang="en-US" baseline="0" dirty="0" smtClean="0"/>
              <a:t> manifestation of genital infection for female patients include the most commonly and observable signs like altered and increased vaginal discharge. This discharge is common thin, watery and may be green or yellow in color. </a:t>
            </a:r>
            <a:endParaRPr lang="en-US" dirty="0"/>
          </a:p>
        </p:txBody>
      </p:sp>
      <p:sp>
        <p:nvSpPr>
          <p:cNvPr id="4" name="Slide Number Placeholder 3"/>
          <p:cNvSpPr>
            <a:spLocks noGrp="1"/>
          </p:cNvSpPr>
          <p:nvPr>
            <p:ph type="sldNum" sz="quarter" idx="10"/>
          </p:nvPr>
        </p:nvSpPr>
        <p:spPr/>
        <p:txBody>
          <a:bodyPr/>
          <a:lstStyle/>
          <a:p>
            <a:fld id="{8C796B80-2653-4E55-AC0C-480A399DF9D7}" type="slidenum">
              <a:rPr lang="en-US" smtClean="0"/>
              <a:pPr/>
              <a:t>5</a:t>
            </a:fld>
            <a:endParaRPr lang="en-US"/>
          </a:p>
        </p:txBody>
      </p:sp>
    </p:spTree>
    <p:extLst>
      <p:ext uri="{BB962C8B-B14F-4D97-AF65-F5344CB8AC3E}">
        <p14:creationId xmlns:p14="http://schemas.microsoft.com/office/powerpoint/2010/main" xmlns="" val="1984797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pathophysiology of gonorrhea</a:t>
            </a:r>
            <a:r>
              <a:rPr lang="en-US" baseline="0" dirty="0" smtClean="0"/>
              <a:t> condition shows that if left untreated, this condition can cause more health problems to the patient. For female patients, complications that can develop include PID, chronic pain, infertility, and ectopic pregnancy. Therefore, these conditions can be avoided if one notices the clinical manifestations and seek medical treatment immediately. </a:t>
            </a:r>
            <a:endParaRPr lang="en-US" dirty="0"/>
          </a:p>
        </p:txBody>
      </p:sp>
      <p:sp>
        <p:nvSpPr>
          <p:cNvPr id="4" name="Slide Number Placeholder 3"/>
          <p:cNvSpPr>
            <a:spLocks noGrp="1"/>
          </p:cNvSpPr>
          <p:nvPr>
            <p:ph type="sldNum" sz="quarter" idx="10"/>
          </p:nvPr>
        </p:nvSpPr>
        <p:spPr/>
        <p:txBody>
          <a:bodyPr/>
          <a:lstStyle/>
          <a:p>
            <a:fld id="{8C796B80-2653-4E55-AC0C-480A399DF9D7}" type="slidenum">
              <a:rPr lang="en-US" smtClean="0"/>
              <a:pPr/>
              <a:t>6</a:t>
            </a:fld>
            <a:endParaRPr lang="en-US"/>
          </a:p>
        </p:txBody>
      </p:sp>
    </p:spTree>
    <p:extLst>
      <p:ext uri="{BB962C8B-B14F-4D97-AF65-F5344CB8AC3E}">
        <p14:creationId xmlns:p14="http://schemas.microsoft.com/office/powerpoint/2010/main" xmlns="" val="1759591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Gonorrhoea</a:t>
            </a:r>
            <a:r>
              <a:rPr lang="en-US" baseline="0" dirty="0" smtClean="0"/>
              <a:t> is spread through unprotected anal, vaginal, and oral sex. However, it can also be vertically transmitted from the mother to the child during the child birth. The pathophysiology of </a:t>
            </a:r>
            <a:r>
              <a:rPr lang="en-US" baseline="0" dirty="0" err="1" smtClean="0"/>
              <a:t>gonorrhoea</a:t>
            </a:r>
            <a:r>
              <a:rPr lang="en-US" baseline="0" dirty="0" smtClean="0"/>
              <a:t> is associated with the infection of the mucus membranes. This explains why the condition affects mostly uterus, urethra, fallopian tubes, ovaries, testicles, rectum, throat, and cervix. However, it rarely affects the eye. Once </a:t>
            </a:r>
            <a:r>
              <a:rPr lang="en-US" baseline="0" dirty="0" err="1" smtClean="0"/>
              <a:t>neisseria</a:t>
            </a:r>
            <a:r>
              <a:rPr lang="en-US" baseline="0" dirty="0" smtClean="0"/>
              <a:t> </a:t>
            </a:r>
            <a:r>
              <a:rPr lang="en-US" baseline="0" dirty="0" err="1" smtClean="0"/>
              <a:t>gonorrhoea</a:t>
            </a:r>
            <a:r>
              <a:rPr lang="en-US" baseline="0" dirty="0" smtClean="0"/>
              <a:t>, which is a gram-negative </a:t>
            </a:r>
            <a:r>
              <a:rPr lang="en-US" baseline="0" dirty="0" err="1" smtClean="0"/>
              <a:t>diplococcus</a:t>
            </a:r>
            <a:r>
              <a:rPr lang="en-US" baseline="0" dirty="0" smtClean="0"/>
              <a:t>, attaches itself to the mucous membranes, it invades the host cell and may cause acute inflammation. </a:t>
            </a:r>
            <a:endParaRPr lang="en-US" dirty="0"/>
          </a:p>
        </p:txBody>
      </p:sp>
      <p:sp>
        <p:nvSpPr>
          <p:cNvPr id="4" name="Slide Number Placeholder 3"/>
          <p:cNvSpPr>
            <a:spLocks noGrp="1"/>
          </p:cNvSpPr>
          <p:nvPr>
            <p:ph type="sldNum" sz="quarter" idx="10"/>
          </p:nvPr>
        </p:nvSpPr>
        <p:spPr/>
        <p:txBody>
          <a:bodyPr/>
          <a:lstStyle/>
          <a:p>
            <a:fld id="{8C796B80-2653-4E55-AC0C-480A399DF9D7}" type="slidenum">
              <a:rPr lang="en-US" smtClean="0"/>
              <a:pPr/>
              <a:t>7</a:t>
            </a:fld>
            <a:endParaRPr lang="en-US"/>
          </a:p>
        </p:txBody>
      </p:sp>
    </p:spTree>
    <p:extLst>
      <p:ext uri="{BB962C8B-B14F-4D97-AF65-F5344CB8AC3E}">
        <p14:creationId xmlns:p14="http://schemas.microsoft.com/office/powerpoint/2010/main" xmlns="" val="4034046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t>
            </a:r>
            <a:r>
              <a:rPr lang="en-US" dirty="0" err="1" smtClean="0"/>
              <a:t>Piszczek</a:t>
            </a:r>
            <a:r>
              <a:rPr lang="en-US" dirty="0" smtClean="0"/>
              <a:t> et al. (2015) explain, </a:t>
            </a:r>
            <a:r>
              <a:rPr lang="en-US" dirty="0" err="1" smtClean="0"/>
              <a:t>gonococcal</a:t>
            </a:r>
            <a:r>
              <a:rPr lang="en-US" dirty="0" smtClean="0"/>
              <a:t> infections are</a:t>
            </a:r>
            <a:r>
              <a:rPr lang="en-US" baseline="0" dirty="0" smtClean="0"/>
              <a:t> mostly considered uncomplicated and if left untreated, it can spread to the other parts of the genitals, causing more damage. In rare cases, gonorrhea has been linked to reactive arthritis in men. </a:t>
            </a:r>
            <a:endParaRPr lang="en-US" dirty="0"/>
          </a:p>
        </p:txBody>
      </p:sp>
      <p:sp>
        <p:nvSpPr>
          <p:cNvPr id="4" name="Slide Number Placeholder 3"/>
          <p:cNvSpPr>
            <a:spLocks noGrp="1"/>
          </p:cNvSpPr>
          <p:nvPr>
            <p:ph type="sldNum" sz="quarter" idx="10"/>
          </p:nvPr>
        </p:nvSpPr>
        <p:spPr/>
        <p:txBody>
          <a:bodyPr/>
          <a:lstStyle/>
          <a:p>
            <a:fld id="{8C796B80-2653-4E55-AC0C-480A399DF9D7}" type="slidenum">
              <a:rPr lang="en-US" smtClean="0"/>
              <a:pPr/>
              <a:t>8</a:t>
            </a:fld>
            <a:endParaRPr lang="en-US"/>
          </a:p>
        </p:txBody>
      </p:sp>
    </p:spTree>
    <p:extLst>
      <p:ext uri="{BB962C8B-B14F-4D97-AF65-F5344CB8AC3E}">
        <p14:creationId xmlns:p14="http://schemas.microsoft.com/office/powerpoint/2010/main" xmlns="" val="3841636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Treatment of gonorrhea involves admission</a:t>
            </a:r>
            <a:r>
              <a:rPr lang="en-US" baseline="0" dirty="0" smtClean="0"/>
              <a:t> of a single dose of intramuscular ceftriaxone 1g. However, further screenings should be done to ensure that the patient is safe from co-infections that are commonly associated with gonorrhea. Also, patients should be advised to contact and bring their sexual partners for them to be screened and treated. </a:t>
            </a:r>
            <a:endParaRPr lang="en-US" dirty="0"/>
          </a:p>
        </p:txBody>
      </p:sp>
      <p:sp>
        <p:nvSpPr>
          <p:cNvPr id="4" name="Slide Number Placeholder 3"/>
          <p:cNvSpPr>
            <a:spLocks noGrp="1"/>
          </p:cNvSpPr>
          <p:nvPr>
            <p:ph type="sldNum" sz="quarter" idx="10"/>
          </p:nvPr>
        </p:nvSpPr>
        <p:spPr/>
        <p:txBody>
          <a:bodyPr/>
          <a:lstStyle/>
          <a:p>
            <a:fld id="{8C796B80-2653-4E55-AC0C-480A399DF9D7}" type="slidenum">
              <a:rPr lang="en-US" smtClean="0"/>
              <a:pPr/>
              <a:t>9</a:t>
            </a:fld>
            <a:endParaRPr lang="en-US"/>
          </a:p>
        </p:txBody>
      </p:sp>
    </p:spTree>
    <p:extLst>
      <p:ext uri="{BB962C8B-B14F-4D97-AF65-F5344CB8AC3E}">
        <p14:creationId xmlns:p14="http://schemas.microsoft.com/office/powerpoint/2010/main" xmlns="" val="844372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4A1C2613-4758-4A4D-BADB-57A21BEE7612}" type="datetimeFigureOut">
              <a:rPr lang="en-US" smtClean="0"/>
              <a:pPr/>
              <a:t>2/7/2021</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0552E649-5771-4607-8EA0-F6AF5E5949A0}"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A1C2613-4758-4A4D-BADB-57A21BEE7612}" type="datetimeFigureOut">
              <a:rPr lang="en-US" smtClean="0"/>
              <a:pPr/>
              <a:t>2/7/2021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552E649-5771-4607-8EA0-F6AF5E5949A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A1C2613-4758-4A4D-BADB-57A21BEE7612}" type="datetimeFigureOut">
              <a:rPr lang="en-US" smtClean="0"/>
              <a:pPr/>
              <a:t>2/7/2021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552E649-5771-4607-8EA0-F6AF5E5949A0}"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A1C2613-4758-4A4D-BADB-57A21BEE7612}" type="datetimeFigureOut">
              <a:rPr lang="en-US" smtClean="0"/>
              <a:pPr/>
              <a:t>2/7/2021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552E649-5771-4607-8EA0-F6AF5E5949A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A1C2613-4758-4A4D-BADB-57A21BEE7612}" type="datetimeFigureOut">
              <a:rPr lang="en-US" smtClean="0"/>
              <a:pPr/>
              <a:t>2/7/2021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552E649-5771-4607-8EA0-F6AF5E5949A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A1C2613-4758-4A4D-BADB-57A21BEE7612}" type="datetimeFigureOut">
              <a:rPr lang="en-US" smtClean="0"/>
              <a:pPr/>
              <a:t>2/7/2021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552E649-5771-4607-8EA0-F6AF5E5949A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4A1C2613-4758-4A4D-BADB-57A21BEE7612}" type="datetimeFigureOut">
              <a:rPr lang="en-US" smtClean="0"/>
              <a:pPr/>
              <a:t>2/7/2021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552E649-5771-4607-8EA0-F6AF5E5949A0}"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A1C2613-4758-4A4D-BADB-57A21BEE7612}" type="datetimeFigureOut">
              <a:rPr lang="en-US" smtClean="0"/>
              <a:pPr/>
              <a:t>2/7/2021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552E649-5771-4607-8EA0-F6AF5E5949A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4A1C2613-4758-4A4D-BADB-57A21BEE7612}" type="datetimeFigureOut">
              <a:rPr lang="en-US" smtClean="0"/>
              <a:pPr/>
              <a:t>2/7/2021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552E649-5771-4607-8EA0-F6AF5E5949A0}"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A1C2613-4758-4A4D-BADB-57A21BEE7612}" type="datetimeFigureOut">
              <a:rPr lang="en-US" smtClean="0"/>
              <a:pPr/>
              <a:t>2/7/2021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552E649-5771-4607-8EA0-F6AF5E5949A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A1C2613-4758-4A4D-BADB-57A21BEE7612}" type="datetimeFigureOut">
              <a:rPr lang="en-US" smtClean="0"/>
              <a:pPr/>
              <a:t>2/7/2021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552E649-5771-4607-8EA0-F6AF5E5949A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A1C2613-4758-4A4D-BADB-57A21BEE7612}" type="datetimeFigureOut">
              <a:rPr lang="en-US" smtClean="0"/>
              <a:pPr/>
              <a:t>2/7/2021</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552E649-5771-4607-8EA0-F6AF5E5949A0}"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905000"/>
            <a:ext cx="7406640" cy="1472184"/>
          </a:xfrm>
        </p:spPr>
        <p:txBody>
          <a:bodyPr/>
          <a:lstStyle/>
          <a:p>
            <a:pPr algn="ctr"/>
            <a:r>
              <a:rPr lang="en-US" dirty="0" smtClean="0"/>
              <a:t>Clinical Presentation and Pathophysiology of Gonorrhea</a:t>
            </a:r>
            <a:endParaRPr lang="en-US" dirty="0"/>
          </a:p>
        </p:txBody>
      </p:sp>
      <p:sp>
        <p:nvSpPr>
          <p:cNvPr id="3" name="Subtitle 2"/>
          <p:cNvSpPr>
            <a:spLocks noGrp="1"/>
          </p:cNvSpPr>
          <p:nvPr>
            <p:ph type="subTitle" idx="1"/>
          </p:nvPr>
        </p:nvSpPr>
        <p:spPr>
          <a:xfrm>
            <a:off x="1143000" y="3810000"/>
            <a:ext cx="7406640" cy="1752600"/>
          </a:xfrm>
        </p:spPr>
        <p:txBody>
          <a:bodyPr/>
          <a:lstStyle/>
          <a:p>
            <a:pPr algn="ctr"/>
            <a:r>
              <a:rPr lang="en-US" dirty="0" smtClean="0"/>
              <a:t>Student’s Name </a:t>
            </a:r>
          </a:p>
          <a:p>
            <a:pPr algn="ctr"/>
            <a:r>
              <a:rPr lang="en-US" dirty="0" smtClean="0"/>
              <a:t>Institution </a:t>
            </a:r>
            <a:endParaRPr lang="en-US" dirty="0"/>
          </a:p>
        </p:txBody>
      </p:sp>
    </p:spTree>
    <p:extLst>
      <p:ext uri="{BB962C8B-B14F-4D97-AF65-F5344CB8AC3E}">
        <p14:creationId xmlns:p14="http://schemas.microsoft.com/office/powerpoint/2010/main" xmlns="" val="3238558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Infection caused by sexually transmitted bacterium </a:t>
            </a:r>
          </a:p>
          <a:p>
            <a:r>
              <a:rPr lang="en-US" dirty="0" smtClean="0"/>
              <a:t>Infects both male and females </a:t>
            </a:r>
          </a:p>
          <a:p>
            <a:r>
              <a:rPr lang="en-US" dirty="0" smtClean="0"/>
              <a:t>In males, it affects urethra, rectum, and throat</a:t>
            </a:r>
          </a:p>
          <a:p>
            <a:r>
              <a:rPr lang="en-US" dirty="0" smtClean="0"/>
              <a:t>In females, it affects the cervix</a:t>
            </a:r>
          </a:p>
          <a:p>
            <a:r>
              <a:rPr lang="en-US" dirty="0" smtClean="0"/>
              <a:t>Spread through vaginal, oral, or anal sex</a:t>
            </a:r>
          </a:p>
          <a:p>
            <a:r>
              <a:rPr lang="en-US" dirty="0" smtClean="0"/>
              <a:t>Babies can be infected during childbirth</a:t>
            </a:r>
          </a:p>
          <a:p>
            <a:r>
              <a:rPr lang="en-US" dirty="0" smtClean="0"/>
              <a:t>Prevention include abstinence or protected sex</a:t>
            </a:r>
            <a:endParaRPr lang="en-US" dirty="0"/>
          </a:p>
        </p:txBody>
      </p:sp>
    </p:spTree>
    <p:extLst>
      <p:ext uri="{BB962C8B-B14F-4D97-AF65-F5344CB8AC3E}">
        <p14:creationId xmlns:p14="http://schemas.microsoft.com/office/powerpoint/2010/main" xmlns="" val="3671438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Representation </a:t>
            </a:r>
            <a:endParaRPr lang="en-US" dirty="0"/>
          </a:p>
        </p:txBody>
      </p:sp>
      <p:sp>
        <p:nvSpPr>
          <p:cNvPr id="3" name="Content Placeholder 2"/>
          <p:cNvSpPr>
            <a:spLocks noGrp="1"/>
          </p:cNvSpPr>
          <p:nvPr>
            <p:ph idx="1"/>
          </p:nvPr>
        </p:nvSpPr>
        <p:spPr/>
        <p:txBody>
          <a:bodyPr>
            <a:normAutofit lnSpcReduction="10000"/>
          </a:bodyPr>
          <a:lstStyle/>
          <a:p>
            <a:r>
              <a:rPr lang="en-US" dirty="0" smtClean="0"/>
              <a:t>Clinical manifestation can vary depending on:</a:t>
            </a:r>
          </a:p>
          <a:p>
            <a:r>
              <a:rPr lang="en-US" dirty="0" smtClean="0"/>
              <a:t>Severity </a:t>
            </a:r>
          </a:p>
          <a:p>
            <a:r>
              <a:rPr lang="en-US" dirty="0" smtClean="0"/>
              <a:t>Gender </a:t>
            </a:r>
          </a:p>
          <a:p>
            <a:r>
              <a:rPr lang="en-US" dirty="0" smtClean="0"/>
              <a:t>In many cases, there are no symptoms</a:t>
            </a:r>
          </a:p>
          <a:p>
            <a:r>
              <a:rPr lang="en-US" dirty="0" smtClean="0"/>
              <a:t>But, when they emerge, it can affect many parts of the body</a:t>
            </a:r>
          </a:p>
          <a:p>
            <a:r>
              <a:rPr lang="en-US" dirty="0" smtClean="0"/>
              <a:t>Mainly, the symptoms appear on genital tract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086350" y="1866900"/>
            <a:ext cx="3295650" cy="1676400"/>
          </a:xfrm>
          <a:prstGeom prst="rect">
            <a:avLst/>
          </a:prstGeom>
        </p:spPr>
      </p:pic>
    </p:spTree>
    <p:extLst>
      <p:ext uri="{BB962C8B-B14F-4D97-AF65-F5344CB8AC3E}">
        <p14:creationId xmlns:p14="http://schemas.microsoft.com/office/powerpoint/2010/main" xmlns="" val="4254413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Manifestation in Male </a:t>
            </a:r>
            <a:endParaRPr lang="en-US" dirty="0"/>
          </a:p>
        </p:txBody>
      </p:sp>
      <p:sp>
        <p:nvSpPr>
          <p:cNvPr id="3" name="Content Placeholder 2"/>
          <p:cNvSpPr>
            <a:spLocks noGrp="1"/>
          </p:cNvSpPr>
          <p:nvPr>
            <p:ph idx="1"/>
          </p:nvPr>
        </p:nvSpPr>
        <p:spPr/>
        <p:txBody>
          <a:bodyPr>
            <a:normAutofit lnSpcReduction="10000"/>
          </a:bodyPr>
          <a:lstStyle/>
          <a:p>
            <a:r>
              <a:rPr lang="en-US" dirty="0" err="1" smtClean="0"/>
              <a:t>Mucopurulent</a:t>
            </a:r>
            <a:r>
              <a:rPr lang="en-US" dirty="0" smtClean="0"/>
              <a:t> or urethral discharge </a:t>
            </a:r>
          </a:p>
          <a:p>
            <a:r>
              <a:rPr lang="en-US" dirty="0" smtClean="0"/>
              <a:t>Dysuria</a:t>
            </a:r>
          </a:p>
          <a:p>
            <a:r>
              <a:rPr lang="en-US" dirty="0" smtClean="0"/>
              <a:t>Anal discharge </a:t>
            </a:r>
          </a:p>
          <a:p>
            <a:r>
              <a:rPr lang="en-US" dirty="0" smtClean="0"/>
              <a:t>Painful or burning urination </a:t>
            </a:r>
          </a:p>
          <a:p>
            <a:r>
              <a:rPr lang="en-US" dirty="0" smtClean="0"/>
              <a:t>Pus-like discharge from the penis’ tip</a:t>
            </a:r>
          </a:p>
          <a:p>
            <a:r>
              <a:rPr lang="en-US" dirty="0" smtClean="0"/>
              <a:t>Pain on the testicles</a:t>
            </a:r>
          </a:p>
          <a:p>
            <a:r>
              <a:rPr lang="en-US" dirty="0" smtClean="0"/>
              <a:t>Swelling in one of the testicle</a:t>
            </a:r>
          </a:p>
          <a:p>
            <a:r>
              <a:rPr lang="en-US" dirty="0" smtClean="0"/>
              <a:t>Itching around anus </a:t>
            </a:r>
          </a:p>
          <a:p>
            <a:r>
              <a:rPr lang="en-US" dirty="0" smtClean="0"/>
              <a:t>Pain when one poops</a:t>
            </a:r>
            <a:endParaRPr lang="en-US" dirty="0"/>
          </a:p>
        </p:txBody>
      </p:sp>
    </p:spTree>
    <p:extLst>
      <p:ext uri="{BB962C8B-B14F-4D97-AF65-F5344CB8AC3E}">
        <p14:creationId xmlns:p14="http://schemas.microsoft.com/office/powerpoint/2010/main" xmlns="" val="212171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Manifestation in Females</a:t>
            </a:r>
            <a:endParaRPr lang="en-US" dirty="0"/>
          </a:p>
        </p:txBody>
      </p:sp>
      <p:sp>
        <p:nvSpPr>
          <p:cNvPr id="3" name="Content Placeholder 2"/>
          <p:cNvSpPr>
            <a:spLocks noGrp="1"/>
          </p:cNvSpPr>
          <p:nvPr>
            <p:ph idx="1"/>
          </p:nvPr>
        </p:nvSpPr>
        <p:spPr/>
        <p:txBody>
          <a:bodyPr/>
          <a:lstStyle/>
          <a:p>
            <a:r>
              <a:rPr lang="en-US" dirty="0" err="1" smtClean="0"/>
              <a:t>Alterred</a:t>
            </a:r>
            <a:r>
              <a:rPr lang="en-US" dirty="0" smtClean="0"/>
              <a:t> vaginal discharge </a:t>
            </a:r>
          </a:p>
          <a:p>
            <a:r>
              <a:rPr lang="en-US" dirty="0" smtClean="0"/>
              <a:t>Can be water, thin, yellow or green</a:t>
            </a:r>
          </a:p>
          <a:p>
            <a:r>
              <a:rPr lang="en-US" dirty="0" smtClean="0"/>
              <a:t>Dysuria </a:t>
            </a:r>
          </a:p>
          <a:p>
            <a:r>
              <a:rPr lang="en-US" dirty="0" smtClean="0"/>
              <a:t>Dyspareunia </a:t>
            </a:r>
          </a:p>
          <a:p>
            <a:r>
              <a:rPr lang="en-US" dirty="0" smtClean="0"/>
              <a:t>Lower </a:t>
            </a:r>
            <a:r>
              <a:rPr lang="en-US" dirty="0" err="1" smtClean="0"/>
              <a:t>abnominal</a:t>
            </a:r>
            <a:r>
              <a:rPr lang="en-US" dirty="0" smtClean="0"/>
              <a:t> pain (Hill et al., 2016)</a:t>
            </a:r>
          </a:p>
          <a:p>
            <a:r>
              <a:rPr lang="en-US" dirty="0" err="1" smtClean="0"/>
              <a:t>Mucopurulent</a:t>
            </a:r>
            <a:r>
              <a:rPr lang="en-US" dirty="0" smtClean="0"/>
              <a:t> </a:t>
            </a:r>
            <a:r>
              <a:rPr lang="en-US" dirty="0" err="1" smtClean="0"/>
              <a:t>endocervical</a:t>
            </a:r>
            <a:r>
              <a:rPr lang="en-US" dirty="0" smtClean="0"/>
              <a:t> discharge</a:t>
            </a:r>
          </a:p>
          <a:p>
            <a:r>
              <a:rPr lang="en-US" dirty="0" smtClean="0"/>
              <a:t>Induced cervical bleeding </a:t>
            </a:r>
          </a:p>
          <a:p>
            <a:r>
              <a:rPr lang="en-US" dirty="0" smtClean="0"/>
              <a:t>Pelvic tenderness (Hill et al., 2016) </a:t>
            </a:r>
          </a:p>
        </p:txBody>
      </p:sp>
    </p:spTree>
    <p:extLst>
      <p:ext uri="{BB962C8B-B14F-4D97-AF65-F5344CB8AC3E}">
        <p14:creationId xmlns:p14="http://schemas.microsoft.com/office/powerpoint/2010/main" xmlns="" val="3862168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 </a:t>
            </a:r>
            <a:endParaRPr lang="en-US" dirty="0"/>
          </a:p>
        </p:txBody>
      </p:sp>
      <p:sp>
        <p:nvSpPr>
          <p:cNvPr id="3" name="Content Placeholder 2"/>
          <p:cNvSpPr>
            <a:spLocks noGrp="1"/>
          </p:cNvSpPr>
          <p:nvPr>
            <p:ph idx="1"/>
          </p:nvPr>
        </p:nvSpPr>
        <p:spPr/>
        <p:txBody>
          <a:bodyPr>
            <a:normAutofit/>
          </a:bodyPr>
          <a:lstStyle/>
          <a:p>
            <a:r>
              <a:rPr lang="en-US" dirty="0" smtClean="0"/>
              <a:t>If left untreated, gonorrhea can lead to various health complications </a:t>
            </a:r>
          </a:p>
          <a:p>
            <a:r>
              <a:rPr lang="en-US" dirty="0" smtClean="0"/>
              <a:t>Complications include:</a:t>
            </a:r>
          </a:p>
          <a:p>
            <a:pPr lvl="2"/>
            <a:r>
              <a:rPr lang="en-US" dirty="0" smtClean="0"/>
              <a:t>Pelvic inflammatory diseases (females)</a:t>
            </a:r>
          </a:p>
          <a:p>
            <a:pPr lvl="2"/>
            <a:r>
              <a:rPr lang="en-US" dirty="0" smtClean="0"/>
              <a:t>PID can also lead to chronic pain</a:t>
            </a:r>
          </a:p>
          <a:p>
            <a:pPr lvl="2"/>
            <a:r>
              <a:rPr lang="en-US" dirty="0" smtClean="0"/>
              <a:t>Infertility </a:t>
            </a:r>
          </a:p>
          <a:p>
            <a:pPr lvl="2"/>
            <a:r>
              <a:rPr lang="en-US" dirty="0" smtClean="0"/>
              <a:t>Ectopic pregnancy </a:t>
            </a:r>
          </a:p>
          <a:p>
            <a:r>
              <a:rPr lang="en-US" dirty="0" smtClean="0"/>
              <a:t>Patients with severe PID should seek medical treatment to curb more risks </a:t>
            </a:r>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086600" y="2057400"/>
            <a:ext cx="2057400" cy="2667000"/>
          </a:xfrm>
          <a:prstGeom prst="rect">
            <a:avLst/>
          </a:prstGeom>
        </p:spPr>
      </p:pic>
    </p:spTree>
    <p:extLst>
      <p:ext uri="{BB962C8B-B14F-4D97-AF65-F5344CB8AC3E}">
        <p14:creationId xmlns:p14="http://schemas.microsoft.com/office/powerpoint/2010/main" xmlns="" val="1529096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Pathophysiology</a:t>
            </a:r>
            <a:endParaRPr lang="en-US" dirty="0"/>
          </a:p>
        </p:txBody>
      </p:sp>
      <p:sp>
        <p:nvSpPr>
          <p:cNvPr id="3" name="Content Placeholder 2"/>
          <p:cNvSpPr>
            <a:spLocks noGrp="1"/>
          </p:cNvSpPr>
          <p:nvPr>
            <p:ph idx="1"/>
          </p:nvPr>
        </p:nvSpPr>
        <p:spPr/>
        <p:txBody>
          <a:bodyPr>
            <a:normAutofit lnSpcReduction="10000"/>
          </a:bodyPr>
          <a:lstStyle/>
          <a:p>
            <a:r>
              <a:rPr lang="en-US" dirty="0" smtClean="0"/>
              <a:t>Spread through unprotected:</a:t>
            </a:r>
          </a:p>
          <a:p>
            <a:pPr lvl="3"/>
            <a:r>
              <a:rPr lang="en-US" dirty="0" smtClean="0"/>
              <a:t>Vaginal </a:t>
            </a:r>
          </a:p>
          <a:p>
            <a:pPr lvl="3"/>
            <a:r>
              <a:rPr lang="en-US" dirty="0" smtClean="0"/>
              <a:t>Anal </a:t>
            </a:r>
          </a:p>
          <a:p>
            <a:pPr lvl="3"/>
            <a:r>
              <a:rPr lang="en-US" dirty="0" smtClean="0"/>
              <a:t>Oral sex</a:t>
            </a:r>
          </a:p>
          <a:p>
            <a:r>
              <a:rPr lang="en-US" dirty="0" smtClean="0"/>
              <a:t>Can be transmitted from mother to child </a:t>
            </a:r>
          </a:p>
          <a:p>
            <a:r>
              <a:rPr lang="en-US" dirty="0" smtClean="0"/>
              <a:t>Neisseria </a:t>
            </a:r>
            <a:r>
              <a:rPr lang="en-US" dirty="0" err="1" smtClean="0"/>
              <a:t>gonorrhoeae</a:t>
            </a:r>
            <a:r>
              <a:rPr lang="en-US" dirty="0" smtClean="0"/>
              <a:t>-gram-negative </a:t>
            </a:r>
            <a:r>
              <a:rPr lang="en-US" dirty="0" err="1" smtClean="0"/>
              <a:t>diplococcus</a:t>
            </a:r>
            <a:endParaRPr lang="en-US" dirty="0" smtClean="0"/>
          </a:p>
          <a:p>
            <a:r>
              <a:rPr lang="en-US" dirty="0" smtClean="0"/>
              <a:t>Strong affinity for mucous membranes</a:t>
            </a:r>
          </a:p>
          <a:p>
            <a:r>
              <a:rPr lang="en-US" dirty="0" smtClean="0"/>
              <a:t>Invades the host cell </a:t>
            </a:r>
          </a:p>
          <a:p>
            <a:r>
              <a:rPr lang="en-US" dirty="0" smtClean="0"/>
              <a:t>Acute inflammation </a:t>
            </a:r>
          </a:p>
        </p:txBody>
      </p:sp>
    </p:spTree>
    <p:extLst>
      <p:ext uri="{BB962C8B-B14F-4D97-AF65-F5344CB8AC3E}">
        <p14:creationId xmlns:p14="http://schemas.microsoft.com/office/powerpoint/2010/main" xmlns="" val="1655691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in Men </a:t>
            </a:r>
            <a:endParaRPr lang="en-US" dirty="0"/>
          </a:p>
        </p:txBody>
      </p:sp>
      <p:sp>
        <p:nvSpPr>
          <p:cNvPr id="3" name="Content Placeholder 2"/>
          <p:cNvSpPr>
            <a:spLocks noGrp="1"/>
          </p:cNvSpPr>
          <p:nvPr>
            <p:ph idx="1"/>
          </p:nvPr>
        </p:nvSpPr>
        <p:spPr/>
        <p:txBody>
          <a:bodyPr/>
          <a:lstStyle/>
          <a:p>
            <a:r>
              <a:rPr lang="en-US" dirty="0" smtClean="0"/>
              <a:t>In males, gonorrhea can result in:</a:t>
            </a:r>
          </a:p>
          <a:p>
            <a:r>
              <a:rPr lang="en-US" dirty="0" err="1" smtClean="0"/>
              <a:t>Epididymo</a:t>
            </a:r>
            <a:r>
              <a:rPr lang="en-US" dirty="0" smtClean="0"/>
              <a:t>-</a:t>
            </a:r>
            <a:r>
              <a:rPr lang="en-US" dirty="0" err="1" smtClean="0"/>
              <a:t>orchitis</a:t>
            </a:r>
            <a:r>
              <a:rPr lang="en-US" dirty="0" smtClean="0"/>
              <a:t>-can lead to infertility </a:t>
            </a:r>
          </a:p>
          <a:p>
            <a:r>
              <a:rPr lang="en-US" dirty="0" err="1" smtClean="0"/>
              <a:t>Prostatits</a:t>
            </a:r>
            <a:endParaRPr lang="en-US" dirty="0"/>
          </a:p>
          <a:p>
            <a:r>
              <a:rPr lang="en-US" dirty="0" smtClean="0"/>
              <a:t>Disseminated </a:t>
            </a:r>
            <a:r>
              <a:rPr lang="en-US" dirty="0" err="1" smtClean="0"/>
              <a:t>gonococcal</a:t>
            </a:r>
            <a:r>
              <a:rPr lang="en-US" dirty="0" smtClean="0"/>
              <a:t> infection (DGI) (</a:t>
            </a:r>
            <a:r>
              <a:rPr lang="en-US" dirty="0" err="1" smtClean="0"/>
              <a:t>Piszczek</a:t>
            </a:r>
            <a:r>
              <a:rPr lang="en-US" dirty="0" smtClean="0"/>
              <a:t> et al., 2015)</a:t>
            </a:r>
          </a:p>
          <a:p>
            <a:r>
              <a:rPr lang="en-US" dirty="0" smtClean="0"/>
              <a:t>Joint pain </a:t>
            </a:r>
          </a:p>
          <a:p>
            <a:r>
              <a:rPr lang="en-US" dirty="0" smtClean="0"/>
              <a:t>Skin lesions</a:t>
            </a:r>
          </a:p>
          <a:p>
            <a:r>
              <a:rPr lang="en-US" dirty="0" smtClean="0"/>
              <a:t>Reactive arthritis (</a:t>
            </a:r>
            <a:r>
              <a:rPr lang="en-US" dirty="0" err="1"/>
              <a:t>Piszczek</a:t>
            </a:r>
            <a:r>
              <a:rPr lang="en-US" dirty="0"/>
              <a:t> et </a:t>
            </a:r>
            <a:r>
              <a:rPr lang="en-US" dirty="0" smtClean="0"/>
              <a:t>al., 2015)</a:t>
            </a:r>
          </a:p>
          <a:p>
            <a:endParaRPr lang="en-US" dirty="0"/>
          </a:p>
        </p:txBody>
      </p:sp>
    </p:spTree>
    <p:extLst>
      <p:ext uri="{BB962C8B-B14F-4D97-AF65-F5344CB8AC3E}">
        <p14:creationId xmlns:p14="http://schemas.microsoft.com/office/powerpoint/2010/main" xmlns="" val="1372425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and Management </a:t>
            </a:r>
            <a:endParaRPr lang="en-US" dirty="0"/>
          </a:p>
        </p:txBody>
      </p:sp>
      <p:sp>
        <p:nvSpPr>
          <p:cNvPr id="3" name="Content Placeholder 2"/>
          <p:cNvSpPr>
            <a:spLocks noGrp="1"/>
          </p:cNvSpPr>
          <p:nvPr>
            <p:ph idx="1"/>
          </p:nvPr>
        </p:nvSpPr>
        <p:spPr/>
        <p:txBody>
          <a:bodyPr/>
          <a:lstStyle/>
          <a:p>
            <a:r>
              <a:rPr lang="en-US" dirty="0" smtClean="0"/>
              <a:t>After diagnosis, patient with gonorrhea should be treated</a:t>
            </a:r>
          </a:p>
          <a:p>
            <a:r>
              <a:rPr lang="en-US" dirty="0" smtClean="0"/>
              <a:t>The treatment includes a single dose of intramuscular ceftriaxone 1g</a:t>
            </a:r>
          </a:p>
          <a:p>
            <a:r>
              <a:rPr lang="en-US" dirty="0" smtClean="0"/>
              <a:t>STIs screening should be offered regularly </a:t>
            </a:r>
          </a:p>
          <a:p>
            <a:r>
              <a:rPr lang="en-US" dirty="0" smtClean="0"/>
              <a:t>This will prevent reinfections and common co-infections</a:t>
            </a:r>
          </a:p>
          <a:p>
            <a:r>
              <a:rPr lang="en-US" dirty="0" smtClean="0"/>
              <a:t>Patients should contact their previous sexual partners to be screened </a:t>
            </a:r>
            <a:endParaRPr lang="en-US" dirty="0"/>
          </a:p>
        </p:txBody>
      </p:sp>
    </p:spTree>
    <p:extLst>
      <p:ext uri="{BB962C8B-B14F-4D97-AF65-F5344CB8AC3E}">
        <p14:creationId xmlns:p14="http://schemas.microsoft.com/office/powerpoint/2010/main" xmlns="" val="1997399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a:t>Hill, S. A., Masters, T. L., &amp; </a:t>
            </a:r>
            <a:r>
              <a:rPr lang="en-US" dirty="0" err="1"/>
              <a:t>Wachter</a:t>
            </a:r>
            <a:r>
              <a:rPr lang="en-US" dirty="0"/>
              <a:t>, J. (2016). Gonorrhea-an evolving disease of the new millennium. </a:t>
            </a:r>
            <a:r>
              <a:rPr lang="en-US" i="1" dirty="0"/>
              <a:t>Microbial cell</a:t>
            </a:r>
            <a:r>
              <a:rPr lang="en-US" dirty="0"/>
              <a:t>, </a:t>
            </a:r>
            <a:r>
              <a:rPr lang="en-US" i="1" dirty="0"/>
              <a:t>3</a:t>
            </a:r>
            <a:r>
              <a:rPr lang="en-US" dirty="0"/>
              <a:t>(9), 371</a:t>
            </a:r>
            <a:r>
              <a:rPr lang="en-US" dirty="0" smtClean="0"/>
              <a:t>.</a:t>
            </a:r>
          </a:p>
          <a:p>
            <a:r>
              <a:rPr lang="en-US" dirty="0" err="1"/>
              <a:t>Piszczek</a:t>
            </a:r>
            <a:r>
              <a:rPr lang="en-US" dirty="0"/>
              <a:t>, J., St. Jean, R., &amp; </a:t>
            </a:r>
            <a:r>
              <a:rPr lang="en-US" dirty="0" err="1"/>
              <a:t>Khaliq</a:t>
            </a:r>
            <a:r>
              <a:rPr lang="en-US" dirty="0"/>
              <a:t>, Y. (2015). Gonorrhea: Treatment update for an increasingly resistant organism. </a:t>
            </a:r>
            <a:r>
              <a:rPr lang="en-US" i="1" dirty="0"/>
              <a:t>Canadian Pharmacists Journal/Revue des </a:t>
            </a:r>
            <a:r>
              <a:rPr lang="en-US" i="1" dirty="0" err="1"/>
              <a:t>Pharmaciens</a:t>
            </a:r>
            <a:r>
              <a:rPr lang="en-US" i="1" dirty="0"/>
              <a:t> du Canada</a:t>
            </a:r>
            <a:r>
              <a:rPr lang="en-US" dirty="0"/>
              <a:t>, </a:t>
            </a:r>
            <a:r>
              <a:rPr lang="en-US" i="1" dirty="0"/>
              <a:t>148</a:t>
            </a:r>
            <a:r>
              <a:rPr lang="en-US" dirty="0"/>
              <a:t>(2), 82-89.</a:t>
            </a:r>
          </a:p>
        </p:txBody>
      </p:sp>
    </p:spTree>
    <p:extLst>
      <p:ext uri="{BB962C8B-B14F-4D97-AF65-F5344CB8AC3E}">
        <p14:creationId xmlns:p14="http://schemas.microsoft.com/office/powerpoint/2010/main" xmlns="" val="3790483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102</TotalTime>
  <Words>921</Words>
  <Application>Microsoft Office PowerPoint</Application>
  <PresentationFormat>On-screen Show (4:3)</PresentationFormat>
  <Paragraphs>88</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Solstice</vt:lpstr>
      <vt:lpstr>Clinical Presentation and Pathophysiology of Gonorrhea</vt:lpstr>
      <vt:lpstr>Overview </vt:lpstr>
      <vt:lpstr>Clinical Representation </vt:lpstr>
      <vt:lpstr>Clinical Manifestation in Male </vt:lpstr>
      <vt:lpstr>Clinical Manifestation in Females</vt:lpstr>
      <vt:lpstr>Pathophysiology </vt:lpstr>
      <vt:lpstr>Continuation of Pathophysiology</vt:lpstr>
      <vt:lpstr>Complications in Men </vt:lpstr>
      <vt:lpstr>Treatment and Management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Presentation and Pathophysiology of Gonorrhea</dc:title>
  <dc:creator>acer</dc:creator>
  <cp:lastModifiedBy>Kevin</cp:lastModifiedBy>
  <cp:revision>10</cp:revision>
  <dcterms:created xsi:type="dcterms:W3CDTF">2021-02-04T10:15:17Z</dcterms:created>
  <dcterms:modified xsi:type="dcterms:W3CDTF">2021-02-07T10:26:33Z</dcterms:modified>
</cp:coreProperties>
</file>